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9" r:id="rId3"/>
    <p:sldId id="265" r:id="rId4"/>
    <p:sldId id="267" r:id="rId5"/>
    <p:sldId id="270" r:id="rId6"/>
    <p:sldId id="271" r:id="rId7"/>
    <p:sldId id="268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1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8F6E63-535C-48E1-BF8C-DB101B85686F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14F36F-2602-4F58-9D9B-BC82F824C8B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372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C74EE1-F301-4F3B-ADEB-3657D9EFBD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216EE37-AFB0-4B08-A95B-F5D82F683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9C25BC-CE73-47A1-A0ED-9A3030CAD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5C714-3363-4A08-980F-C05BB26FCBC4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C1105B-6CED-4E8A-BDCA-A6D307F85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E778D7-356D-48E7-A591-446F55811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FD776-3F0B-4A3F-9A35-8CAA941C75B7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899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3B455D-8350-42CC-9441-00001F62E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B8A8732-3343-4B83-B914-5891AF15FC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73F5D0-8D93-4C5B-828A-4D4D94A1B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5C714-3363-4A08-980F-C05BB26FCBC4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7FD15B-B8D2-42F1-9197-63752E0EF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5270FCF-E029-4E12-9BDE-D5A4633A4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FD776-3F0B-4A3F-9A35-8CAA941C75B7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787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AFBF1CB-9D72-4B6A-8B8A-85C8352F5B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9D4E094-DE4C-4FB5-A033-626E0DD7AB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6B90541-5A03-404C-9B41-D3A27302E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5C714-3363-4A08-980F-C05BB26FCBC4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EA6D6E-BCF5-472A-9B18-14DCD785B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997E17-B903-4805-8950-CA94D84AA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FD776-3F0B-4A3F-9A35-8CAA941C75B7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115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F63539-7395-455D-B1EC-C2F04E921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3C9139-AD27-4FEE-B9F9-EDBBA24FA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706A05-7BB5-4838-A654-72733FD6B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5C714-3363-4A08-980F-C05BB26FCBC4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04B5F9-CF9C-47F5-AA4F-0A2A890A0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F06BC0-9168-411A-883E-3F60F03EA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FD776-3F0B-4A3F-9A35-8CAA941C75B7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483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5BA6B1-F740-43AC-9B42-F4BFFB8C7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EFBAAF0-1912-43BC-A749-777E0B2304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5EBC009-6BB1-4251-BFB0-F2ABD1350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5C714-3363-4A08-980F-C05BB26FCBC4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B35A20-A073-47B6-AF2A-FAFCD28B2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FA7D46B-1409-4FB2-8AF6-780F3FD00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FD776-3F0B-4A3F-9A35-8CAA941C75B7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791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0369F3-F4ED-4C43-9AD4-15CEFACF3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7041896-2DAA-4E3D-8623-89D7FB5788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2C8E1D9-F8BF-443D-8227-7F91458644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714F1EB-883E-4519-A049-252148757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5C714-3363-4A08-980F-C05BB26FCBC4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AC995CB-90DF-4C87-9A84-4B76142DD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3D4DC13-052B-4157-A496-88BD6048A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FD776-3F0B-4A3F-9A35-8CAA941C75B7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589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65C0A-43EA-4AC1-9242-AFF0F54E6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9A8EB48-9328-4001-A5BD-B1DD84003B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CF339B4-2A0B-4F20-94AC-B6EEB4576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FE75D0F-8BA1-450B-B4E1-30042CEEC5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6D95757-EB3A-481A-9960-DAA514FA5F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7BC2779-6288-4671-B1CB-8D639318A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5C714-3363-4A08-980F-C05BB26FCBC4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4F46BE2-03EA-429D-BA4E-6223527D1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954925E-0D2B-4EEC-B784-7AB546A10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FD776-3F0B-4A3F-9A35-8CAA941C75B7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026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9C719A-1620-4B93-AB09-C95B0E574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D46F61F-32DE-4379-9E92-A2BCC6FBB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5C714-3363-4A08-980F-C05BB26FCBC4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2C8ECAF-EE4B-4880-B440-D9987C9E9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817304F-6E07-423C-8150-5CAB4F581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FD776-3F0B-4A3F-9A35-8CAA941C75B7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502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D3DC6CE-BECD-4256-898B-80E926898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5C714-3363-4A08-980F-C05BB26FCBC4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D9C7DCE-40A9-4E97-A52E-030B78B88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EB920E9-974C-4F2B-AA8D-D65867651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FD776-3F0B-4A3F-9A35-8CAA941C75B7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867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076BFA-DD38-48DF-999D-9CAFF6611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EF43A61-8F2E-4CC3-A0D5-AF8B6DB0B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ED3E0E3-C146-46FE-9536-E1E2C810D8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0FF6062-B754-4365-A8D1-9EACADBD4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5C714-3363-4A08-980F-C05BB26FCBC4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965D251-114F-41BE-9924-04BA1C1E2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CA4773F-545F-44AE-A347-83FA43828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FD776-3F0B-4A3F-9A35-8CAA941C75B7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199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B042E4-4D2A-47B4-B95E-7C501E61C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53E1585-94DC-450A-A7FD-C6F1543EA5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45625E1-0346-4B15-83A1-D15FEF78BF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D39BF2B-34A8-4B11-AB98-ED0D7D8DE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5C714-3363-4A08-980F-C05BB26FCBC4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CEC050D-CE16-4F18-AFA9-536556DE1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EE9964A-2C21-4AAC-92CA-494B77597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FD776-3F0B-4A3F-9A35-8CAA941C75B7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078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0E591E9-59A6-44BD-89AF-1A787127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5EFE0AB-AF2D-4637-B216-906889D6D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26B961A-E61A-4594-8FFE-2B6F0ECEAC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5C714-3363-4A08-980F-C05BB26FCBC4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E05810-5BB2-4629-A378-1535D21CDC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40E4B1-6020-49A4-AC08-400285FEAA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FD776-3F0B-4A3F-9A35-8CAA941C75B7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392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D8386171-E87D-46AB-8718-4CE2A8874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ounded Rectangle 26">
            <a:extLst>
              <a:ext uri="{FF2B5EF4-FFF2-40B4-BE49-F238E27FC236}">
                <a16:creationId xmlns:a16="http://schemas.microsoft.com/office/drawing/2014/main" id="{207CB456-8849-413C-8210-B663779A32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513936D-D1EB-4E42-A97F-942BA1F3DF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32F2620-C18A-4C85-8719-1EA2EEC3D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76363"/>
            <a:ext cx="9144000" cy="2521594"/>
          </a:xfrm>
        </p:spPr>
        <p:txBody>
          <a:bodyPr>
            <a:normAutofit/>
          </a:bodyPr>
          <a:lstStyle/>
          <a:p>
            <a:r>
              <a:rPr lang="es-MX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FORO 5:</a:t>
            </a:r>
            <a:r>
              <a:rPr lang="es-MX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Creación de la CFE y electrificación nacional, Nacionalización de la Industria Eléctrica, liberalización de la generación y comercialización; participación del sector privado en la Industria Eléctrica</a:t>
            </a:r>
            <a:br>
              <a:rPr lang="es-MX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FF0AADD-922F-4AB6-8A2C-C8FF707876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17728"/>
            <a:ext cx="9144000" cy="944339"/>
          </a:xfrm>
        </p:spPr>
        <p:txBody>
          <a:bodyPr>
            <a:normAutofit/>
          </a:bodyPr>
          <a:lstStyle/>
          <a:p>
            <a:r>
              <a:rPr lang="es-MX" sz="1300" dirty="0"/>
              <a:t>Mónica Rodríguez Díaz</a:t>
            </a:r>
          </a:p>
          <a:p>
            <a:endParaRPr lang="es-MX" sz="1300" dirty="0"/>
          </a:p>
          <a:p>
            <a:r>
              <a:rPr lang="es-MX" sz="1300" dirty="0"/>
              <a:t>Twitter: @mony_rdiaz</a:t>
            </a:r>
            <a:endParaRPr lang="en-US" sz="1300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FA75EE9-0DE4-4982-A870-290AD61EA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52800" y="4479276"/>
            <a:ext cx="54864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0713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18FD74D4-C0F3-4E5B-9628-885593F0B5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BB98A38-5BAB-48F3-A9F9-004A28CC3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7863" y="603003"/>
            <a:ext cx="10414033" cy="1346693"/>
          </a:xfrm>
        </p:spPr>
        <p:txBody>
          <a:bodyPr>
            <a:normAutofit/>
          </a:bodyPr>
          <a:lstStyle/>
          <a:p>
            <a:pPr lvl="0">
              <a:spcAft>
                <a:spcPts val="800"/>
              </a:spcAft>
            </a:pPr>
            <a:r>
              <a:rPr lang="es-MX" sz="3600" b="1" dirty="0"/>
              <a:t>1. Reconociendo lo que se ha logrado…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067CFD9A-AD7C-42E8-898D-F51A83B12D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8B4BF015-4C20-4785-8D47-D9916D591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544" y="1657350"/>
            <a:ext cx="3424084" cy="4351338"/>
          </a:xfrm>
        </p:spPr>
        <p:txBody>
          <a:bodyPr>
            <a:normAutofit/>
          </a:bodyPr>
          <a:lstStyle/>
          <a:p>
            <a:endParaRPr lang="es-MX" sz="2400" dirty="0"/>
          </a:p>
          <a:p>
            <a:endParaRPr lang="es-MX" sz="2400" dirty="0"/>
          </a:p>
          <a:p>
            <a:r>
              <a:rPr lang="es-MX" sz="2400" dirty="0"/>
              <a:t>Electrificación: 99.08%</a:t>
            </a:r>
          </a:p>
          <a:p>
            <a:r>
              <a:rPr lang="es-MX" sz="2400" dirty="0"/>
              <a:t>109,023 km de líneas de la RNT.</a:t>
            </a:r>
          </a:p>
          <a:p>
            <a:r>
              <a:rPr lang="es-MX" sz="2400" dirty="0"/>
              <a:t>870, 763 km redes de distribución (536,763 líneas de media tensión, y  333,528 en líneas de baja tensión).</a:t>
            </a:r>
          </a:p>
          <a:p>
            <a:endParaRPr lang="es-MX" sz="2400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7F9948BD-0EB4-4ADD-9B69-34C47925BA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2797" y="1657350"/>
            <a:ext cx="7348998" cy="4305300"/>
          </a:xfrm>
          <a:prstGeom prst="rect">
            <a:avLst/>
          </a:prstGeom>
        </p:spPr>
      </p:pic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8989A2CD-5049-4DA0-BFEE-050A82F32F8E}"/>
              </a:ext>
            </a:extLst>
          </p:cNvPr>
          <p:cNvSpPr txBox="1">
            <a:spLocks/>
          </p:cNvSpPr>
          <p:nvPr/>
        </p:nvSpPr>
        <p:spPr>
          <a:xfrm>
            <a:off x="8198284" y="6365509"/>
            <a:ext cx="3703511" cy="489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1200" dirty="0"/>
              <a:t>Fuente: PRODESEN 2021-2035.</a:t>
            </a:r>
          </a:p>
        </p:txBody>
      </p:sp>
    </p:spTree>
    <p:extLst>
      <p:ext uri="{BB962C8B-B14F-4D97-AF65-F5344CB8AC3E}">
        <p14:creationId xmlns:p14="http://schemas.microsoft.com/office/powerpoint/2010/main" val="383236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18FD74D4-C0F3-4E5B-9628-885593F0B5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BB98A38-5BAB-48F3-A9F9-004A28CC3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7863" y="603003"/>
            <a:ext cx="10414033" cy="1346693"/>
          </a:xfrm>
        </p:spPr>
        <p:txBody>
          <a:bodyPr>
            <a:normAutofit/>
          </a:bodyPr>
          <a:lstStyle/>
          <a:p>
            <a:pPr lvl="0">
              <a:spcAft>
                <a:spcPts val="800"/>
              </a:spcAft>
            </a:pPr>
            <a:r>
              <a:rPr lang="es-MX" sz="3600" b="1" dirty="0"/>
              <a:t>2. La coyuntura actual: la crisis climática y la transición energética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067CFD9A-AD7C-42E8-898D-F51A83B12D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12A54C-D6BB-410B-8407-76976F116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513" y="2027843"/>
            <a:ext cx="4878978" cy="4096731"/>
          </a:xfrm>
        </p:spPr>
        <p:txBody>
          <a:bodyPr>
            <a:normAutofit lnSpcReduction="10000"/>
          </a:bodyPr>
          <a:lstStyle/>
          <a:p>
            <a:r>
              <a:rPr lang="es-MX" sz="1800" u="sng" dirty="0"/>
              <a:t>Compromisos internacionales:</a:t>
            </a:r>
          </a:p>
          <a:p>
            <a:endParaRPr lang="es-MX" sz="1700" u="sng" dirty="0"/>
          </a:p>
          <a:p>
            <a:pPr lvl="1" algn="just"/>
            <a:r>
              <a:rPr lang="es-MX" sz="1700" b="1" dirty="0"/>
              <a:t>Convención Marco de las Naciones Unidas sobre el Cambio Climático (CMNUCC): </a:t>
            </a:r>
            <a:r>
              <a:rPr lang="es-MX" sz="1700" dirty="0"/>
              <a:t>estabilización y disminución de Gases de Efecto Invernadero. </a:t>
            </a:r>
          </a:p>
          <a:p>
            <a:pPr lvl="1" algn="just"/>
            <a:r>
              <a:rPr lang="es-MX" sz="1700" b="1" dirty="0"/>
              <a:t>Acuerdo de París: </a:t>
            </a:r>
            <a:r>
              <a:rPr lang="es-MX" sz="1700" dirty="0"/>
              <a:t>mantener el incremento de temperatura a nivel global por debajo de los 2°C y hacer esfuerzos adicionales para lograr un 1.5ºC. Compromisos en materia de adaptación al cambio climático y mitigación de Gases y Compuestos de Efecto Invernadero. </a:t>
            </a:r>
          </a:p>
          <a:p>
            <a:pPr lvl="1" algn="just"/>
            <a:r>
              <a:rPr lang="es-MX" sz="1700" b="1" dirty="0"/>
              <a:t>Agenda 2030 y Objetivos de Desarrollo Sostenible (ODS)</a:t>
            </a:r>
            <a:r>
              <a:rPr lang="es-MX" sz="1700" dirty="0"/>
              <a:t>: 7, energía asequible y no contaminante; 13, acción por el clima (sector privado es clave).</a:t>
            </a:r>
          </a:p>
        </p:txBody>
      </p:sp>
      <p:pic>
        <p:nvPicPr>
          <p:cNvPr id="1026" name="Picture 2" descr="La Asamblea General adopta la Agenda 2030 para el Desarrollo Sostenible -  Desarrollo Sostenible">
            <a:extLst>
              <a:ext uri="{FF2B5EF4-FFF2-40B4-BE49-F238E27FC236}">
                <a16:creationId xmlns:a16="http://schemas.microsoft.com/office/drawing/2014/main" id="{EFA4D97E-95E2-4294-B315-FF6FC91394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95089" y="1853033"/>
            <a:ext cx="5158527" cy="398496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9999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18FD74D4-C0F3-4E5B-9628-885593F0B5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BB98A38-5BAB-48F3-A9F9-004A28CC3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7863" y="603003"/>
            <a:ext cx="10414033" cy="1346693"/>
          </a:xfrm>
        </p:spPr>
        <p:txBody>
          <a:bodyPr>
            <a:normAutofit/>
          </a:bodyPr>
          <a:lstStyle/>
          <a:p>
            <a:pPr lvl="0">
              <a:spcAft>
                <a:spcPts val="800"/>
              </a:spcAft>
            </a:pPr>
            <a:r>
              <a:rPr lang="es-MX" sz="3600" b="1" dirty="0"/>
              <a:t>2. La coyuntura actual: la crisis climática y la transición energética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067CFD9A-AD7C-42E8-898D-F51A83B12D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12A54C-D6BB-410B-8407-76976F116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129" y="1957273"/>
            <a:ext cx="5733077" cy="4096731"/>
          </a:xfrm>
        </p:spPr>
        <p:txBody>
          <a:bodyPr>
            <a:normAutofit/>
          </a:bodyPr>
          <a:lstStyle/>
          <a:p>
            <a:pPr algn="just"/>
            <a:r>
              <a:rPr lang="es-MX" sz="1700" dirty="0"/>
              <a:t>Marco de política pública y regulatorio para lograr la transición energética: </a:t>
            </a:r>
          </a:p>
          <a:p>
            <a:endParaRPr lang="es-MX" sz="1700" dirty="0"/>
          </a:p>
          <a:p>
            <a:pPr lvl="1" algn="just"/>
            <a:r>
              <a:rPr lang="es-MX" sz="1700" dirty="0"/>
              <a:t>C</a:t>
            </a:r>
            <a:r>
              <a:rPr lang="es-MX" sz="1700" b="1" dirty="0"/>
              <a:t>ambio estructural hacia la transición energética: </a:t>
            </a:r>
            <a:r>
              <a:rPr lang="es-MX" sz="1700" dirty="0"/>
              <a:t>(empleos, compromisos internacionales, adaptación del sistema económico).</a:t>
            </a:r>
          </a:p>
          <a:p>
            <a:pPr lvl="1" algn="just"/>
            <a:r>
              <a:rPr lang="es-MX" sz="1700" b="1" dirty="0"/>
              <a:t>Integración de energías renovables </a:t>
            </a:r>
            <a:r>
              <a:rPr lang="es-MX" sz="1700" dirty="0"/>
              <a:t>al Sistema Eléctrico Nacional (flexibilidad del sistema, almacenamiento, redes inteligentes, etc).</a:t>
            </a:r>
          </a:p>
          <a:p>
            <a:pPr lvl="1" algn="just"/>
            <a:r>
              <a:rPr lang="es-MX" sz="1700" b="1" dirty="0"/>
              <a:t>Despliegue de energías renovables </a:t>
            </a:r>
            <a:r>
              <a:rPr lang="es-MX" sz="1700" dirty="0"/>
              <a:t>(metas de energías limpias, regulación tarifaria): </a:t>
            </a:r>
          </a:p>
          <a:p>
            <a:pPr lvl="1" algn="just"/>
            <a:r>
              <a:rPr lang="es-MX" sz="1700" b="1" dirty="0"/>
              <a:t>Facilitación e impulso a la transición energética </a:t>
            </a:r>
            <a:r>
              <a:rPr lang="es-MX" sz="1700" dirty="0"/>
              <a:t>(regulación que establezca un piso parejo).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0F52671-65C3-4803-A9BD-4BD820C994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6960" y="1949696"/>
            <a:ext cx="5016416" cy="3825539"/>
          </a:xfrm>
          <a:prstGeom prst="rect">
            <a:avLst/>
          </a:prstGeom>
        </p:spPr>
      </p:pic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CBF599CB-E4A9-48DA-8D4C-5C66FC10AAEF}"/>
              </a:ext>
            </a:extLst>
          </p:cNvPr>
          <p:cNvSpPr txBox="1">
            <a:spLocks/>
          </p:cNvSpPr>
          <p:nvPr/>
        </p:nvSpPr>
        <p:spPr>
          <a:xfrm>
            <a:off x="8250364" y="6479246"/>
            <a:ext cx="3703511" cy="489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1200" dirty="0"/>
              <a:t>Fuente: Agencia Internacional de Energía (IEA). </a:t>
            </a:r>
          </a:p>
        </p:txBody>
      </p:sp>
    </p:spTree>
    <p:extLst>
      <p:ext uri="{BB962C8B-B14F-4D97-AF65-F5344CB8AC3E}">
        <p14:creationId xmlns:p14="http://schemas.microsoft.com/office/powerpoint/2010/main" val="2068254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18FD74D4-C0F3-4E5B-9628-885593F0B5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BB98A38-5BAB-48F3-A9F9-004A28CC3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7863" y="603003"/>
            <a:ext cx="10414033" cy="1346693"/>
          </a:xfrm>
        </p:spPr>
        <p:txBody>
          <a:bodyPr>
            <a:normAutofit/>
          </a:bodyPr>
          <a:lstStyle/>
          <a:p>
            <a:pPr lvl="0">
              <a:spcAft>
                <a:spcPts val="800"/>
              </a:spcAft>
            </a:pPr>
            <a:r>
              <a:rPr lang="es-MX" sz="3600" b="1" dirty="0"/>
              <a:t>3. Participación de los jóvenes: coordinación y colaboración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067CFD9A-AD7C-42E8-898D-F51A83B12D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12A54C-D6BB-410B-8407-76976F116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4330" y="1728673"/>
            <a:ext cx="4665896" cy="4384067"/>
          </a:xfrm>
        </p:spPr>
        <p:txBody>
          <a:bodyPr>
            <a:noAutofit/>
          </a:bodyPr>
          <a:lstStyle/>
          <a:p>
            <a:pPr algn="just"/>
            <a:endParaRPr lang="es-MX" sz="1800" dirty="0"/>
          </a:p>
          <a:p>
            <a:pPr algn="just"/>
            <a:r>
              <a:rPr lang="es-MX" sz="1800" dirty="0"/>
              <a:t>En México residimos </a:t>
            </a:r>
            <a:r>
              <a:rPr lang="es-MX" sz="1800" b="1" dirty="0"/>
              <a:t>31 millones de personas de 15 a 29 años</a:t>
            </a:r>
            <a:r>
              <a:rPr lang="es-MX" sz="1800" dirty="0"/>
              <a:t>, que representan </a:t>
            </a:r>
            <a:r>
              <a:rPr lang="es-MX" sz="1800" b="1" dirty="0"/>
              <a:t>25% del total </a:t>
            </a:r>
            <a:r>
              <a:rPr lang="es-MX" sz="1800" dirty="0"/>
              <a:t>de la población en el país (Censo de Población y Vivienda 2020).</a:t>
            </a:r>
          </a:p>
          <a:p>
            <a:pPr algn="just"/>
            <a:r>
              <a:rPr lang="es-MX" sz="1800" b="1" dirty="0"/>
              <a:t>59%</a:t>
            </a:r>
            <a:r>
              <a:rPr lang="es-MX" sz="1800" dirty="0"/>
              <a:t> se encuentran ocupadas en el sector terciario relacionado con </a:t>
            </a:r>
            <a:r>
              <a:rPr lang="es-MX" sz="1800" b="1" dirty="0"/>
              <a:t>comercio y servicios</a:t>
            </a:r>
            <a:r>
              <a:rPr lang="es-MX" sz="1800" dirty="0"/>
              <a:t>; </a:t>
            </a:r>
            <a:r>
              <a:rPr lang="es-MX" sz="1800" b="1" dirty="0"/>
              <a:t>29%</a:t>
            </a:r>
            <a:r>
              <a:rPr lang="es-MX" sz="1800" dirty="0"/>
              <a:t> labora en el sector secundario que tiene que ver </a:t>
            </a:r>
            <a:r>
              <a:rPr lang="es-MX" sz="1800" b="1" dirty="0"/>
              <a:t>con la industria y la construcción.</a:t>
            </a:r>
          </a:p>
          <a:p>
            <a:pPr algn="just"/>
            <a:r>
              <a:rPr lang="es-MX" sz="1800" b="1" dirty="0"/>
              <a:t>En 2030 y 2050, la mitad de la población estará por debajo de los 31.7 y 38.2 años respectivamente </a:t>
            </a:r>
            <a:r>
              <a:rPr lang="es-MX" sz="1800" dirty="0"/>
              <a:t>(Consejo Nacional de Población, CONAPO).</a:t>
            </a:r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CBF599CB-E4A9-48DA-8D4C-5C66FC10AAEF}"/>
              </a:ext>
            </a:extLst>
          </p:cNvPr>
          <p:cNvSpPr txBox="1">
            <a:spLocks/>
          </p:cNvSpPr>
          <p:nvPr/>
        </p:nvSpPr>
        <p:spPr>
          <a:xfrm>
            <a:off x="8231314" y="6301635"/>
            <a:ext cx="3703511" cy="489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MX" sz="1200" dirty="0"/>
              <a:t>Fuente: INEGI, Censo 2020</a:t>
            </a:r>
            <a:r>
              <a:rPr lang="es-MX" sz="1800" dirty="0"/>
              <a:t>.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424CA6F2-784E-481C-B908-410F606A75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4026" y="1605913"/>
            <a:ext cx="6754139" cy="3503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79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18FD74D4-C0F3-4E5B-9628-885593F0B5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BB98A38-5BAB-48F3-A9F9-004A28CC3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7863" y="603003"/>
            <a:ext cx="10414033" cy="1346693"/>
          </a:xfrm>
        </p:spPr>
        <p:txBody>
          <a:bodyPr>
            <a:normAutofit/>
          </a:bodyPr>
          <a:lstStyle/>
          <a:p>
            <a:pPr lvl="0">
              <a:spcAft>
                <a:spcPts val="800"/>
              </a:spcAft>
            </a:pPr>
            <a:r>
              <a:rPr lang="es-MX" sz="3600" b="1" dirty="0"/>
              <a:t>3. Participación de los jóvenes: coordinación y colaboración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067CFD9A-AD7C-42E8-898D-F51A83B12D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12A54C-D6BB-410B-8407-76976F116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5562" y="1953328"/>
            <a:ext cx="4665896" cy="3491027"/>
          </a:xfrm>
        </p:spPr>
        <p:txBody>
          <a:bodyPr>
            <a:normAutofit/>
          </a:bodyPr>
          <a:lstStyle/>
          <a:p>
            <a:pPr algn="just"/>
            <a:endParaRPr lang="es-MX" sz="1800" b="1" dirty="0"/>
          </a:p>
          <a:p>
            <a:pPr algn="just"/>
            <a:r>
              <a:rPr lang="es-MX" sz="1800" dirty="0"/>
              <a:t>De 58 millones de trabajadores de la energía en todo el mundo, </a:t>
            </a:r>
            <a:r>
              <a:rPr lang="es-MX" sz="1800" b="1" dirty="0"/>
              <a:t>11,5 millones trabajaron en energías renovables en 2019 </a:t>
            </a:r>
            <a:r>
              <a:rPr lang="es-MX" sz="1800" dirty="0"/>
              <a:t>(IRENA).</a:t>
            </a:r>
          </a:p>
          <a:p>
            <a:pPr algn="just"/>
            <a:r>
              <a:rPr lang="es-MX" sz="1800" b="1" dirty="0"/>
              <a:t>Se crearían tres veces más puestos de trabajo al invertir en la transición energética</a:t>
            </a:r>
            <a:r>
              <a:rPr lang="es-MX" sz="1800" dirty="0"/>
              <a:t> que al con una inversión similar en otros combustibles.</a:t>
            </a:r>
          </a:p>
          <a:p>
            <a:pPr algn="just"/>
            <a:r>
              <a:rPr lang="es-MX" sz="1800" b="1" dirty="0"/>
              <a:t>Se crean 25 puestos de trabajo por cada millón de dólares</a:t>
            </a:r>
            <a:r>
              <a:rPr lang="es-MX" sz="1800" dirty="0"/>
              <a:t> invertido en energías renovables o flexibilidad energética. 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FBF1CD9E-376F-4911-B478-102C6D1DA1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1458" y="2383701"/>
            <a:ext cx="6642804" cy="2630282"/>
          </a:xfrm>
          <a:prstGeom prst="rect">
            <a:avLst/>
          </a:prstGeom>
        </p:spPr>
      </p:pic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C8E513D0-C70F-4924-980D-EE68FECA82F8}"/>
              </a:ext>
            </a:extLst>
          </p:cNvPr>
          <p:cNvSpPr txBox="1">
            <a:spLocks/>
          </p:cNvSpPr>
          <p:nvPr/>
        </p:nvSpPr>
        <p:spPr>
          <a:xfrm>
            <a:off x="243838" y="6244114"/>
            <a:ext cx="11833862" cy="546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Fuente: International </a:t>
            </a:r>
            <a:r>
              <a:rPr kumimoji="0" lang="en-US" sz="14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Renewable</a:t>
            </a: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Energy Agency,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IRENA (2020). </a:t>
            </a:r>
            <a:r>
              <a: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post-COVID recovery: An agenda for resilience, development and equality. International Renewable Energy Agency, Abu Dhabi</a:t>
            </a:r>
            <a:r>
              <a:rPr kumimoji="0" lang="es-MX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67218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18FD74D4-C0F3-4E5B-9628-885593F0B5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BB98A38-5BAB-48F3-A9F9-004A28CC3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7863" y="603003"/>
            <a:ext cx="10414033" cy="1346693"/>
          </a:xfrm>
        </p:spPr>
        <p:txBody>
          <a:bodyPr>
            <a:normAutofit/>
          </a:bodyPr>
          <a:lstStyle/>
          <a:p>
            <a:pPr lvl="0">
              <a:spcAft>
                <a:spcPts val="800"/>
              </a:spcAft>
            </a:pPr>
            <a:r>
              <a:rPr lang="es-MX" sz="3600" b="1" dirty="0"/>
              <a:t>4. Conclusión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067CFD9A-AD7C-42E8-898D-F51A83B12D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12A54C-D6BB-410B-8407-76976F116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0466" y="1644896"/>
            <a:ext cx="9835684" cy="409673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MX" dirty="0"/>
              <a:t>La iniciativa de reforma pone en riesgo el futuro de los jóvenes mexicanos. </a:t>
            </a:r>
          </a:p>
          <a:p>
            <a:pPr algn="just"/>
            <a:r>
              <a:rPr lang="es-MX" dirty="0"/>
              <a:t>En lo que se refiere a la transición energética, su implementación quedaría limitada a la discrecionalidad de la CFE.</a:t>
            </a:r>
          </a:p>
          <a:p>
            <a:pPr algn="just"/>
            <a:r>
              <a:rPr lang="es-MX" dirty="0"/>
              <a:t>La transición energética es un tema clave en la relación con América del Norte. Alejarnos de ese camino le restaría competitividad a México en la región.</a:t>
            </a:r>
          </a:p>
          <a:p>
            <a:pPr algn="just"/>
            <a:r>
              <a:rPr lang="es-MX" dirty="0"/>
              <a:t>El modelo institucional que debemos buscar es uno que nos permita lograr dos cosas:</a:t>
            </a:r>
          </a:p>
          <a:p>
            <a:pPr algn="just"/>
            <a:endParaRPr lang="es-MX" dirty="0"/>
          </a:p>
          <a:p>
            <a:pPr lvl="1" algn="just"/>
            <a:r>
              <a:rPr lang="es-MX" dirty="0"/>
              <a:t>Transición energética.</a:t>
            </a:r>
          </a:p>
          <a:p>
            <a:pPr lvl="1" algn="just"/>
            <a:r>
              <a:rPr lang="es-MX" dirty="0"/>
              <a:t>Seguridad energética. </a:t>
            </a:r>
          </a:p>
        </p:txBody>
      </p:sp>
    </p:spTree>
    <p:extLst>
      <p:ext uri="{BB962C8B-B14F-4D97-AF65-F5344CB8AC3E}">
        <p14:creationId xmlns:p14="http://schemas.microsoft.com/office/powerpoint/2010/main" val="4274890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787</TotalTime>
  <Words>610</Words>
  <Application>Microsoft Office PowerPoint</Application>
  <PresentationFormat>Panorámica</PresentationFormat>
  <Paragraphs>45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FORO 5: Creación de la CFE y electrificación nacional, Nacionalización de la Industria Eléctrica, liberalización de la generación y comercialización; participación del sector privado en la Industria Eléctrica </vt:lpstr>
      <vt:lpstr>1. Reconociendo lo que se ha logrado…</vt:lpstr>
      <vt:lpstr>2. La coyuntura actual: la crisis climática y la transición energética</vt:lpstr>
      <vt:lpstr>2. La coyuntura actual: la crisis climática y la transición energética</vt:lpstr>
      <vt:lpstr>3. Participación de los jóvenes: coordinación y colaboración</vt:lpstr>
      <vt:lpstr>3. Participación de los jóvenes: coordinación y colaboración</vt:lpstr>
      <vt:lpstr>4. Conclusión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Monica Rodríguez</dc:creator>
  <cp:lastModifiedBy>Monica Rodríguez</cp:lastModifiedBy>
  <cp:revision>55</cp:revision>
  <dcterms:created xsi:type="dcterms:W3CDTF">2022-01-23T23:58:09Z</dcterms:created>
  <dcterms:modified xsi:type="dcterms:W3CDTF">2022-01-24T13:07:25Z</dcterms:modified>
</cp:coreProperties>
</file>